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8" r:id="rId3"/>
    <p:sldId id="260" r:id="rId4"/>
    <p:sldId id="262" r:id="rId5"/>
    <p:sldId id="263" r:id="rId6"/>
    <p:sldId id="259" r:id="rId7"/>
    <p:sldId id="257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6" d="100"/>
          <a:sy n="76" d="100"/>
        </p:scale>
        <p:origin x="45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CB3F0-6183-42B5-9D04-F11F92DC3F3C}" type="datetimeFigureOut">
              <a:rPr lang="en-US" smtClean="0"/>
              <a:t>7/17/2013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45942-2760-4382-8DDD-BC6E2F4034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8823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CB3F0-6183-42B5-9D04-F11F92DC3F3C}" type="datetimeFigureOut">
              <a:rPr lang="en-US" smtClean="0"/>
              <a:t>7/17/2013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45942-2760-4382-8DDD-BC6E2F4034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6358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CB3F0-6183-42B5-9D04-F11F92DC3F3C}" type="datetimeFigureOut">
              <a:rPr lang="en-US" smtClean="0"/>
              <a:t>7/17/2013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45942-2760-4382-8DDD-BC6E2F4034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8417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3ED68-B6C9-4E67-BA21-30CE141184D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7/17/2013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0EBEA-12F1-46DC-AB3E-A75665CB593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57041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3ED68-B6C9-4E67-BA21-30CE141184D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7/17/2013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0EBEA-12F1-46DC-AB3E-A75665CB593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75631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3ED68-B6C9-4E67-BA21-30CE141184D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7/17/2013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0EBEA-12F1-46DC-AB3E-A75665CB593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4978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3ED68-B6C9-4E67-BA21-30CE141184D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7/17/2013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0EBEA-12F1-46DC-AB3E-A75665CB593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9961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3ED68-B6C9-4E67-BA21-30CE141184D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7/17/2013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0EBEA-12F1-46DC-AB3E-A75665CB593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14811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3ED68-B6C9-4E67-BA21-30CE141184D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7/17/2013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0EBEA-12F1-46DC-AB3E-A75665CB593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7574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3ED68-B6C9-4E67-BA21-30CE141184D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7/17/2013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0EBEA-12F1-46DC-AB3E-A75665CB593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179373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3ED68-B6C9-4E67-BA21-30CE141184D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7/17/2013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0EBEA-12F1-46DC-AB3E-A75665CB593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631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CB3F0-6183-42B5-9D04-F11F92DC3F3C}" type="datetimeFigureOut">
              <a:rPr lang="en-US" smtClean="0"/>
              <a:t>7/17/2013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45942-2760-4382-8DDD-BC6E2F4034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160497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3ED68-B6C9-4E67-BA21-30CE141184D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7/17/2013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0EBEA-12F1-46DC-AB3E-A75665CB593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90629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3ED68-B6C9-4E67-BA21-30CE141184D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7/17/2013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0EBEA-12F1-46DC-AB3E-A75665CB593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866116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3ED68-B6C9-4E67-BA21-30CE141184D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7/17/2013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0EBEA-12F1-46DC-AB3E-A75665CB593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933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CB3F0-6183-42B5-9D04-F11F92DC3F3C}" type="datetimeFigureOut">
              <a:rPr lang="en-US" smtClean="0"/>
              <a:t>7/17/2013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45942-2760-4382-8DDD-BC6E2F4034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8292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CB3F0-6183-42B5-9D04-F11F92DC3F3C}" type="datetimeFigureOut">
              <a:rPr lang="en-US" smtClean="0"/>
              <a:t>7/17/2013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45942-2760-4382-8DDD-BC6E2F4034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26684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CB3F0-6183-42B5-9D04-F11F92DC3F3C}" type="datetimeFigureOut">
              <a:rPr lang="en-US" smtClean="0"/>
              <a:t>7/17/2013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45942-2760-4382-8DDD-BC6E2F4034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458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CB3F0-6183-42B5-9D04-F11F92DC3F3C}" type="datetimeFigureOut">
              <a:rPr lang="en-US" smtClean="0"/>
              <a:t>7/17/2013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45942-2760-4382-8DDD-BC6E2F4034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6176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CB3F0-6183-42B5-9D04-F11F92DC3F3C}" type="datetimeFigureOut">
              <a:rPr lang="en-US" smtClean="0"/>
              <a:t>7/17/2013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45942-2760-4382-8DDD-BC6E2F4034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8619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CB3F0-6183-42B5-9D04-F11F92DC3F3C}" type="datetimeFigureOut">
              <a:rPr lang="en-US" smtClean="0"/>
              <a:t>7/17/2013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45942-2760-4382-8DDD-BC6E2F4034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0533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CB3F0-6183-42B5-9D04-F11F92DC3F3C}" type="datetimeFigureOut">
              <a:rPr lang="en-US" smtClean="0"/>
              <a:t>7/17/2013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45942-2760-4382-8DDD-BC6E2F4034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7569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9CB3F0-6183-42B5-9D04-F11F92DC3F3C}" type="datetimeFigureOut">
              <a:rPr lang="en-US" smtClean="0"/>
              <a:t>7/17/2013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445942-2760-4382-8DDD-BC6E2F4034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63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73ED68-B6C9-4E67-BA21-30CE141184D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7/17/2013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20EBEA-12F1-46DC-AB3E-A75665CB593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18788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0438" t="29713" r="17427" b="15525"/>
          <a:stretch/>
        </p:blipFill>
        <p:spPr>
          <a:xfrm>
            <a:off x="217717" y="899880"/>
            <a:ext cx="11687309" cy="57912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7717" y="368300"/>
            <a:ext cx="330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Montpellier Panel Report 2013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3992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3036" t="11111" r="1363" b="5556"/>
          <a:stretch/>
        </p:blipFill>
        <p:spPr>
          <a:xfrm>
            <a:off x="145142" y="507998"/>
            <a:ext cx="11994507" cy="587828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7717" y="114300"/>
            <a:ext cx="330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Montpellier Panel Report 2013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3729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4380" y="106878"/>
            <a:ext cx="437521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ED7D31">
                    <a:lumMod val="75000"/>
                  </a:srgbClr>
                </a:solidFill>
              </a:rPr>
              <a:t>Draft Sustainable Intensification Index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ED7D31">
                    <a:lumMod val="75000"/>
                  </a:srgbClr>
                </a:solidFill>
              </a:rPr>
              <a:t>5 core S.I. domains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ED7D31">
                    <a:lumMod val="75000"/>
                  </a:srgbClr>
                </a:solidFill>
              </a:rPr>
              <a:t>associated indicators for each domain</a:t>
            </a:r>
          </a:p>
        </p:txBody>
      </p:sp>
      <p:sp>
        <p:nvSpPr>
          <p:cNvPr id="7" name="Regular Pentagon 6"/>
          <p:cNvSpPr/>
          <p:nvPr/>
        </p:nvSpPr>
        <p:spPr>
          <a:xfrm>
            <a:off x="2315694" y="570015"/>
            <a:ext cx="6293908" cy="5960267"/>
          </a:xfrm>
          <a:custGeom>
            <a:avLst/>
            <a:gdLst>
              <a:gd name="connsiteX0" fmla="*/ 7 w 6258296"/>
              <a:gd name="connsiteY0" fmla="*/ 2276619 h 5960282"/>
              <a:gd name="connsiteX1" fmla="*/ 3129148 w 6258296"/>
              <a:gd name="connsiteY1" fmla="*/ 0 h 5960282"/>
              <a:gd name="connsiteX2" fmla="*/ 6258289 w 6258296"/>
              <a:gd name="connsiteY2" fmla="*/ 2276619 h 5960282"/>
              <a:gd name="connsiteX3" fmla="*/ 5063064 w 6258296"/>
              <a:gd name="connsiteY3" fmla="*/ 5960267 h 5960282"/>
              <a:gd name="connsiteX4" fmla="*/ 1195232 w 6258296"/>
              <a:gd name="connsiteY4" fmla="*/ 5960267 h 5960282"/>
              <a:gd name="connsiteX5" fmla="*/ 7 w 6258296"/>
              <a:gd name="connsiteY5" fmla="*/ 2276619 h 5960282"/>
              <a:gd name="connsiteX0" fmla="*/ 0 w 6293908"/>
              <a:gd name="connsiteY0" fmla="*/ 2430998 h 5960267"/>
              <a:gd name="connsiteX1" fmla="*/ 3164767 w 6293908"/>
              <a:gd name="connsiteY1" fmla="*/ 0 h 5960267"/>
              <a:gd name="connsiteX2" fmla="*/ 6293908 w 6293908"/>
              <a:gd name="connsiteY2" fmla="*/ 2276619 h 5960267"/>
              <a:gd name="connsiteX3" fmla="*/ 5098683 w 6293908"/>
              <a:gd name="connsiteY3" fmla="*/ 5960267 h 5960267"/>
              <a:gd name="connsiteX4" fmla="*/ 1230851 w 6293908"/>
              <a:gd name="connsiteY4" fmla="*/ 5960267 h 5960267"/>
              <a:gd name="connsiteX5" fmla="*/ 0 w 6293908"/>
              <a:gd name="connsiteY5" fmla="*/ 2430998 h 5960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93908" h="5960267">
                <a:moveTo>
                  <a:pt x="0" y="2430998"/>
                </a:moveTo>
                <a:lnTo>
                  <a:pt x="3164767" y="0"/>
                </a:lnTo>
                <a:lnTo>
                  <a:pt x="6293908" y="2276619"/>
                </a:lnTo>
                <a:lnTo>
                  <a:pt x="5098683" y="5960267"/>
                </a:lnTo>
                <a:lnTo>
                  <a:pt x="1230851" y="5960267"/>
                </a:lnTo>
                <a:lnTo>
                  <a:pt x="0" y="2430998"/>
                </a:lnTo>
                <a:close/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48" name="Group 47"/>
          <p:cNvGrpSpPr/>
          <p:nvPr/>
        </p:nvGrpSpPr>
        <p:grpSpPr>
          <a:xfrm>
            <a:off x="4607609" y="724397"/>
            <a:ext cx="4560117" cy="4841164"/>
            <a:chOff x="3396347" y="795648"/>
            <a:chExt cx="4560117" cy="4841164"/>
          </a:xfrm>
        </p:grpSpPr>
        <p:sp>
          <p:nvSpPr>
            <p:cNvPr id="39" name="Regular Pentagon 38"/>
            <p:cNvSpPr/>
            <p:nvPr/>
          </p:nvSpPr>
          <p:spPr>
            <a:xfrm>
              <a:off x="3396347" y="795648"/>
              <a:ext cx="4560117" cy="4841164"/>
            </a:xfrm>
            <a:custGeom>
              <a:avLst/>
              <a:gdLst>
                <a:gd name="connsiteX0" fmla="*/ 4 w 3574472"/>
                <a:gd name="connsiteY0" fmla="*/ 1300308 h 3404259"/>
                <a:gd name="connsiteX1" fmla="*/ 1787236 w 3574472"/>
                <a:gd name="connsiteY1" fmla="*/ 0 h 3404259"/>
                <a:gd name="connsiteX2" fmla="*/ 3574468 w 3574472"/>
                <a:gd name="connsiteY2" fmla="*/ 1300308 h 3404259"/>
                <a:gd name="connsiteX3" fmla="*/ 2891806 w 3574472"/>
                <a:gd name="connsiteY3" fmla="*/ 3404250 h 3404259"/>
                <a:gd name="connsiteX4" fmla="*/ 682666 w 3574472"/>
                <a:gd name="connsiteY4" fmla="*/ 3404250 h 3404259"/>
                <a:gd name="connsiteX5" fmla="*/ 4 w 3574472"/>
                <a:gd name="connsiteY5" fmla="*/ 1300308 h 3404259"/>
                <a:gd name="connsiteX0" fmla="*/ 0 w 3574464"/>
                <a:gd name="connsiteY0" fmla="*/ 2440339 h 4544281"/>
                <a:gd name="connsiteX1" fmla="*/ 1834733 w 3574464"/>
                <a:gd name="connsiteY1" fmla="*/ 0 h 4544281"/>
                <a:gd name="connsiteX2" fmla="*/ 3574464 w 3574464"/>
                <a:gd name="connsiteY2" fmla="*/ 2440339 h 4544281"/>
                <a:gd name="connsiteX3" fmla="*/ 2891802 w 3574464"/>
                <a:gd name="connsiteY3" fmla="*/ 4544281 h 4544281"/>
                <a:gd name="connsiteX4" fmla="*/ 682662 w 3574464"/>
                <a:gd name="connsiteY4" fmla="*/ 4544281 h 4544281"/>
                <a:gd name="connsiteX5" fmla="*/ 0 w 3574464"/>
                <a:gd name="connsiteY5" fmla="*/ 2440339 h 4544281"/>
                <a:gd name="connsiteX0" fmla="*/ 0 w 3871347"/>
                <a:gd name="connsiteY0" fmla="*/ 2487840 h 4544281"/>
                <a:gd name="connsiteX1" fmla="*/ 2131616 w 3871347"/>
                <a:gd name="connsiteY1" fmla="*/ 0 h 4544281"/>
                <a:gd name="connsiteX2" fmla="*/ 3871347 w 3871347"/>
                <a:gd name="connsiteY2" fmla="*/ 2440339 h 4544281"/>
                <a:gd name="connsiteX3" fmla="*/ 3188685 w 3871347"/>
                <a:gd name="connsiteY3" fmla="*/ 4544281 h 4544281"/>
                <a:gd name="connsiteX4" fmla="*/ 979545 w 3871347"/>
                <a:gd name="connsiteY4" fmla="*/ 4544281 h 4544281"/>
                <a:gd name="connsiteX5" fmla="*/ 0 w 3871347"/>
                <a:gd name="connsiteY5" fmla="*/ 2487840 h 4544281"/>
                <a:gd name="connsiteX0" fmla="*/ 0 w 3871347"/>
                <a:gd name="connsiteY0" fmla="*/ 2487840 h 5054920"/>
                <a:gd name="connsiteX1" fmla="*/ 2131616 w 3871347"/>
                <a:gd name="connsiteY1" fmla="*/ 0 h 5054920"/>
                <a:gd name="connsiteX2" fmla="*/ 3871347 w 3871347"/>
                <a:gd name="connsiteY2" fmla="*/ 2440339 h 5054920"/>
                <a:gd name="connsiteX3" fmla="*/ 3188685 w 3871347"/>
                <a:gd name="connsiteY3" fmla="*/ 4544281 h 5054920"/>
                <a:gd name="connsiteX4" fmla="*/ 599535 w 3871347"/>
                <a:gd name="connsiteY4" fmla="*/ 5054920 h 5054920"/>
                <a:gd name="connsiteX5" fmla="*/ 0 w 3871347"/>
                <a:gd name="connsiteY5" fmla="*/ 2487840 h 5054920"/>
                <a:gd name="connsiteX0" fmla="*/ 0 w 3871347"/>
                <a:gd name="connsiteY0" fmla="*/ 2487840 h 5054920"/>
                <a:gd name="connsiteX1" fmla="*/ 2131616 w 3871347"/>
                <a:gd name="connsiteY1" fmla="*/ 0 h 5054920"/>
                <a:gd name="connsiteX2" fmla="*/ 3871347 w 3871347"/>
                <a:gd name="connsiteY2" fmla="*/ 2440339 h 5054920"/>
                <a:gd name="connsiteX3" fmla="*/ 2642420 w 3871347"/>
                <a:gd name="connsiteY3" fmla="*/ 3784261 h 5054920"/>
                <a:gd name="connsiteX4" fmla="*/ 599535 w 3871347"/>
                <a:gd name="connsiteY4" fmla="*/ 5054920 h 5054920"/>
                <a:gd name="connsiteX5" fmla="*/ 0 w 3871347"/>
                <a:gd name="connsiteY5" fmla="*/ 2487840 h 5054920"/>
                <a:gd name="connsiteX0" fmla="*/ 0 w 4655119"/>
                <a:gd name="connsiteY0" fmla="*/ 2487840 h 5054920"/>
                <a:gd name="connsiteX1" fmla="*/ 2131616 w 4655119"/>
                <a:gd name="connsiteY1" fmla="*/ 0 h 5054920"/>
                <a:gd name="connsiteX2" fmla="*/ 4655119 w 4655119"/>
                <a:gd name="connsiteY2" fmla="*/ 2262209 h 5054920"/>
                <a:gd name="connsiteX3" fmla="*/ 2642420 w 4655119"/>
                <a:gd name="connsiteY3" fmla="*/ 3784261 h 5054920"/>
                <a:gd name="connsiteX4" fmla="*/ 599535 w 4655119"/>
                <a:gd name="connsiteY4" fmla="*/ 5054920 h 5054920"/>
                <a:gd name="connsiteX5" fmla="*/ 0 w 4655119"/>
                <a:gd name="connsiteY5" fmla="*/ 2487840 h 5054920"/>
                <a:gd name="connsiteX0" fmla="*/ 0 w 4655119"/>
                <a:gd name="connsiteY0" fmla="*/ 2487840 h 5054920"/>
                <a:gd name="connsiteX1" fmla="*/ 2131616 w 4655119"/>
                <a:gd name="connsiteY1" fmla="*/ 0 h 5054920"/>
                <a:gd name="connsiteX2" fmla="*/ 4655119 w 4655119"/>
                <a:gd name="connsiteY2" fmla="*/ 2262209 h 5054920"/>
                <a:gd name="connsiteX3" fmla="*/ 2701797 w 4655119"/>
                <a:gd name="connsiteY3" fmla="*/ 3855513 h 5054920"/>
                <a:gd name="connsiteX4" fmla="*/ 599535 w 4655119"/>
                <a:gd name="connsiteY4" fmla="*/ 5054920 h 5054920"/>
                <a:gd name="connsiteX5" fmla="*/ 0 w 4655119"/>
                <a:gd name="connsiteY5" fmla="*/ 2487840 h 5054920"/>
                <a:gd name="connsiteX0" fmla="*/ 0 w 4595743"/>
                <a:gd name="connsiteY0" fmla="*/ 2487840 h 5054920"/>
                <a:gd name="connsiteX1" fmla="*/ 2131616 w 4595743"/>
                <a:gd name="connsiteY1" fmla="*/ 0 h 5054920"/>
                <a:gd name="connsiteX2" fmla="*/ 4595743 w 4595743"/>
                <a:gd name="connsiteY2" fmla="*/ 1917825 h 5054920"/>
                <a:gd name="connsiteX3" fmla="*/ 2701797 w 4595743"/>
                <a:gd name="connsiteY3" fmla="*/ 3855513 h 5054920"/>
                <a:gd name="connsiteX4" fmla="*/ 599535 w 4595743"/>
                <a:gd name="connsiteY4" fmla="*/ 5054920 h 5054920"/>
                <a:gd name="connsiteX5" fmla="*/ 0 w 4595743"/>
                <a:gd name="connsiteY5" fmla="*/ 2487840 h 5054920"/>
                <a:gd name="connsiteX0" fmla="*/ 0 w 4560117"/>
                <a:gd name="connsiteY0" fmla="*/ 2167207 h 5054920"/>
                <a:gd name="connsiteX1" fmla="*/ 2095990 w 4560117"/>
                <a:gd name="connsiteY1" fmla="*/ 0 h 5054920"/>
                <a:gd name="connsiteX2" fmla="*/ 4560117 w 4560117"/>
                <a:gd name="connsiteY2" fmla="*/ 1917825 h 5054920"/>
                <a:gd name="connsiteX3" fmla="*/ 2666171 w 4560117"/>
                <a:gd name="connsiteY3" fmla="*/ 3855513 h 5054920"/>
                <a:gd name="connsiteX4" fmla="*/ 563909 w 4560117"/>
                <a:gd name="connsiteY4" fmla="*/ 5054920 h 5054920"/>
                <a:gd name="connsiteX5" fmla="*/ 0 w 4560117"/>
                <a:gd name="connsiteY5" fmla="*/ 2167207 h 5054920"/>
                <a:gd name="connsiteX0" fmla="*/ 0 w 4560117"/>
                <a:gd name="connsiteY0" fmla="*/ 2167207 h 4841164"/>
                <a:gd name="connsiteX1" fmla="*/ 2095990 w 4560117"/>
                <a:gd name="connsiteY1" fmla="*/ 0 h 4841164"/>
                <a:gd name="connsiteX2" fmla="*/ 4560117 w 4560117"/>
                <a:gd name="connsiteY2" fmla="*/ 1917825 h 4841164"/>
                <a:gd name="connsiteX3" fmla="*/ 2666171 w 4560117"/>
                <a:gd name="connsiteY3" fmla="*/ 3855513 h 4841164"/>
                <a:gd name="connsiteX4" fmla="*/ 528283 w 4560117"/>
                <a:gd name="connsiteY4" fmla="*/ 4841164 h 4841164"/>
                <a:gd name="connsiteX5" fmla="*/ 0 w 4560117"/>
                <a:gd name="connsiteY5" fmla="*/ 2167207 h 4841164"/>
                <a:gd name="connsiteX0" fmla="*/ 0 w 4560117"/>
                <a:gd name="connsiteY0" fmla="*/ 2167207 h 4841164"/>
                <a:gd name="connsiteX1" fmla="*/ 2095990 w 4560117"/>
                <a:gd name="connsiteY1" fmla="*/ 0 h 4841164"/>
                <a:gd name="connsiteX2" fmla="*/ 4560117 w 4560117"/>
                <a:gd name="connsiteY2" fmla="*/ 1917825 h 4841164"/>
                <a:gd name="connsiteX3" fmla="*/ 2868051 w 4560117"/>
                <a:gd name="connsiteY3" fmla="*/ 3855513 h 4841164"/>
                <a:gd name="connsiteX4" fmla="*/ 528283 w 4560117"/>
                <a:gd name="connsiteY4" fmla="*/ 4841164 h 4841164"/>
                <a:gd name="connsiteX5" fmla="*/ 0 w 4560117"/>
                <a:gd name="connsiteY5" fmla="*/ 2167207 h 48411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560117" h="4841164">
                  <a:moveTo>
                    <a:pt x="0" y="2167207"/>
                  </a:moveTo>
                  <a:lnTo>
                    <a:pt x="2095990" y="0"/>
                  </a:lnTo>
                  <a:lnTo>
                    <a:pt x="4560117" y="1917825"/>
                  </a:lnTo>
                  <a:lnTo>
                    <a:pt x="2868051" y="3855513"/>
                  </a:lnTo>
                  <a:lnTo>
                    <a:pt x="528283" y="4841164"/>
                  </a:lnTo>
                  <a:lnTo>
                    <a:pt x="0" y="2167207"/>
                  </a:lnTo>
                  <a:close/>
                </a:path>
              </a:pathLst>
            </a:custGeom>
            <a:noFill/>
            <a:ln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 rot="18788990">
              <a:off x="3714350" y="1712050"/>
              <a:ext cx="102957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>
                  <a:solidFill>
                    <a:srgbClr val="70AD47">
                      <a:lumMod val="75000"/>
                    </a:srgbClr>
                  </a:solidFill>
                </a:rPr>
                <a:t>System A</a:t>
              </a: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5428924" y="1086485"/>
            <a:ext cx="3728846" cy="3876440"/>
            <a:chOff x="4217662" y="1157736"/>
            <a:chExt cx="3728846" cy="3876440"/>
          </a:xfrm>
        </p:grpSpPr>
        <p:sp>
          <p:nvSpPr>
            <p:cNvPr id="40" name="Regular Pentagon 39"/>
            <p:cNvSpPr/>
            <p:nvPr/>
          </p:nvSpPr>
          <p:spPr>
            <a:xfrm>
              <a:off x="4217662" y="1157736"/>
              <a:ext cx="3728846" cy="3876440"/>
            </a:xfrm>
            <a:custGeom>
              <a:avLst/>
              <a:gdLst>
                <a:gd name="connsiteX0" fmla="*/ 3 w 2386940"/>
                <a:gd name="connsiteY0" fmla="*/ 868312 h 2273276"/>
                <a:gd name="connsiteX1" fmla="*/ 1193470 w 2386940"/>
                <a:gd name="connsiteY1" fmla="*/ 0 h 2273276"/>
                <a:gd name="connsiteX2" fmla="*/ 2386937 w 2386940"/>
                <a:gd name="connsiteY2" fmla="*/ 868312 h 2273276"/>
                <a:gd name="connsiteX3" fmla="*/ 1931073 w 2386940"/>
                <a:gd name="connsiteY3" fmla="*/ 2273270 h 2273276"/>
                <a:gd name="connsiteX4" fmla="*/ 455867 w 2386940"/>
                <a:gd name="connsiteY4" fmla="*/ 2273270 h 2273276"/>
                <a:gd name="connsiteX5" fmla="*/ 3 w 2386940"/>
                <a:gd name="connsiteY5" fmla="*/ 868312 h 2273276"/>
                <a:gd name="connsiteX0" fmla="*/ 0 w 2386934"/>
                <a:gd name="connsiteY0" fmla="*/ 2352728 h 3757686"/>
                <a:gd name="connsiteX1" fmla="*/ 1205342 w 2386934"/>
                <a:gd name="connsiteY1" fmla="*/ 0 h 3757686"/>
                <a:gd name="connsiteX2" fmla="*/ 2386934 w 2386934"/>
                <a:gd name="connsiteY2" fmla="*/ 2352728 h 3757686"/>
                <a:gd name="connsiteX3" fmla="*/ 1931070 w 2386934"/>
                <a:gd name="connsiteY3" fmla="*/ 3757686 h 3757686"/>
                <a:gd name="connsiteX4" fmla="*/ 455864 w 2386934"/>
                <a:gd name="connsiteY4" fmla="*/ 3757686 h 3757686"/>
                <a:gd name="connsiteX5" fmla="*/ 0 w 2386934"/>
                <a:gd name="connsiteY5" fmla="*/ 2352728 h 3757686"/>
                <a:gd name="connsiteX0" fmla="*/ 0 w 2529438"/>
                <a:gd name="connsiteY0" fmla="*/ 2245850 h 3757686"/>
                <a:gd name="connsiteX1" fmla="*/ 1347846 w 2529438"/>
                <a:gd name="connsiteY1" fmla="*/ 0 h 3757686"/>
                <a:gd name="connsiteX2" fmla="*/ 2529438 w 2529438"/>
                <a:gd name="connsiteY2" fmla="*/ 2352728 h 3757686"/>
                <a:gd name="connsiteX3" fmla="*/ 2073574 w 2529438"/>
                <a:gd name="connsiteY3" fmla="*/ 3757686 h 3757686"/>
                <a:gd name="connsiteX4" fmla="*/ 598368 w 2529438"/>
                <a:gd name="connsiteY4" fmla="*/ 3757686 h 3757686"/>
                <a:gd name="connsiteX5" fmla="*/ 0 w 2529438"/>
                <a:gd name="connsiteY5" fmla="*/ 2245850 h 3757686"/>
                <a:gd name="connsiteX0" fmla="*/ 0 w 2529438"/>
                <a:gd name="connsiteY0" fmla="*/ 2245850 h 3757686"/>
                <a:gd name="connsiteX1" fmla="*/ 1347846 w 2529438"/>
                <a:gd name="connsiteY1" fmla="*/ 0 h 3757686"/>
                <a:gd name="connsiteX2" fmla="*/ 2529438 w 2529438"/>
                <a:gd name="connsiteY2" fmla="*/ 2352728 h 3757686"/>
                <a:gd name="connsiteX3" fmla="*/ 2073574 w 2529438"/>
                <a:gd name="connsiteY3" fmla="*/ 3757686 h 3757686"/>
                <a:gd name="connsiteX4" fmla="*/ 574617 w 2529438"/>
                <a:gd name="connsiteY4" fmla="*/ 3674558 h 3757686"/>
                <a:gd name="connsiteX5" fmla="*/ 0 w 2529438"/>
                <a:gd name="connsiteY5" fmla="*/ 2245850 h 3757686"/>
                <a:gd name="connsiteX0" fmla="*/ 0 w 2529438"/>
                <a:gd name="connsiteY0" fmla="*/ 2245850 h 3674558"/>
                <a:gd name="connsiteX1" fmla="*/ 1347846 w 2529438"/>
                <a:gd name="connsiteY1" fmla="*/ 0 h 3674558"/>
                <a:gd name="connsiteX2" fmla="*/ 2529438 w 2529438"/>
                <a:gd name="connsiteY2" fmla="*/ 2352728 h 3674558"/>
                <a:gd name="connsiteX3" fmla="*/ 1990447 w 2529438"/>
                <a:gd name="connsiteY3" fmla="*/ 3330175 h 3674558"/>
                <a:gd name="connsiteX4" fmla="*/ 574617 w 2529438"/>
                <a:gd name="connsiteY4" fmla="*/ 3674558 h 3674558"/>
                <a:gd name="connsiteX5" fmla="*/ 0 w 2529438"/>
                <a:gd name="connsiteY5" fmla="*/ 2245850 h 3674558"/>
                <a:gd name="connsiteX0" fmla="*/ 0 w 2529438"/>
                <a:gd name="connsiteY0" fmla="*/ 2245850 h 3674558"/>
                <a:gd name="connsiteX1" fmla="*/ 1347846 w 2529438"/>
                <a:gd name="connsiteY1" fmla="*/ 0 h 3674558"/>
                <a:gd name="connsiteX2" fmla="*/ 2529438 w 2529438"/>
                <a:gd name="connsiteY2" fmla="*/ 2352728 h 3674558"/>
                <a:gd name="connsiteX3" fmla="*/ 1907320 w 2529438"/>
                <a:gd name="connsiteY3" fmla="*/ 3342050 h 3674558"/>
                <a:gd name="connsiteX4" fmla="*/ 574617 w 2529438"/>
                <a:gd name="connsiteY4" fmla="*/ 3674558 h 3674558"/>
                <a:gd name="connsiteX5" fmla="*/ 0 w 2529438"/>
                <a:gd name="connsiteY5" fmla="*/ 2245850 h 3674558"/>
                <a:gd name="connsiteX0" fmla="*/ 0 w 3004451"/>
                <a:gd name="connsiteY0" fmla="*/ 2245850 h 3674558"/>
                <a:gd name="connsiteX1" fmla="*/ 1347846 w 3004451"/>
                <a:gd name="connsiteY1" fmla="*/ 0 h 3674558"/>
                <a:gd name="connsiteX2" fmla="*/ 3004451 w 3004451"/>
                <a:gd name="connsiteY2" fmla="*/ 2115221 h 3674558"/>
                <a:gd name="connsiteX3" fmla="*/ 1907320 w 3004451"/>
                <a:gd name="connsiteY3" fmla="*/ 3342050 h 3674558"/>
                <a:gd name="connsiteX4" fmla="*/ 574617 w 3004451"/>
                <a:gd name="connsiteY4" fmla="*/ 3674558 h 3674558"/>
                <a:gd name="connsiteX5" fmla="*/ 0 w 3004451"/>
                <a:gd name="connsiteY5" fmla="*/ 2245850 h 3674558"/>
                <a:gd name="connsiteX0" fmla="*/ 0 w 3004451"/>
                <a:gd name="connsiteY0" fmla="*/ 2245850 h 3674558"/>
                <a:gd name="connsiteX1" fmla="*/ 1347846 w 3004451"/>
                <a:gd name="connsiteY1" fmla="*/ 0 h 3674558"/>
                <a:gd name="connsiteX2" fmla="*/ 3004451 w 3004451"/>
                <a:gd name="connsiteY2" fmla="*/ 2115221 h 3674558"/>
                <a:gd name="connsiteX3" fmla="*/ 2014198 w 3004451"/>
                <a:gd name="connsiteY3" fmla="*/ 3294549 h 3674558"/>
                <a:gd name="connsiteX4" fmla="*/ 574617 w 3004451"/>
                <a:gd name="connsiteY4" fmla="*/ 3674558 h 3674558"/>
                <a:gd name="connsiteX5" fmla="*/ 0 w 3004451"/>
                <a:gd name="connsiteY5" fmla="*/ 2245850 h 3674558"/>
                <a:gd name="connsiteX0" fmla="*/ 0 w 3004451"/>
                <a:gd name="connsiteY0" fmla="*/ 2245850 h 3674558"/>
                <a:gd name="connsiteX1" fmla="*/ 1347846 w 3004451"/>
                <a:gd name="connsiteY1" fmla="*/ 0 h 3674558"/>
                <a:gd name="connsiteX2" fmla="*/ 3004451 w 3004451"/>
                <a:gd name="connsiteY2" fmla="*/ 2115221 h 3674558"/>
                <a:gd name="connsiteX3" fmla="*/ 2014198 w 3004451"/>
                <a:gd name="connsiteY3" fmla="*/ 3294549 h 3674558"/>
                <a:gd name="connsiteX4" fmla="*/ 372736 w 3004451"/>
                <a:gd name="connsiteY4" fmla="*/ 3674558 h 3674558"/>
                <a:gd name="connsiteX5" fmla="*/ 0 w 3004451"/>
                <a:gd name="connsiteY5" fmla="*/ 2245850 h 3674558"/>
                <a:gd name="connsiteX0" fmla="*/ 0 w 3075703"/>
                <a:gd name="connsiteY0" fmla="*/ 1913341 h 3674558"/>
                <a:gd name="connsiteX1" fmla="*/ 1419098 w 3075703"/>
                <a:gd name="connsiteY1" fmla="*/ 0 h 3674558"/>
                <a:gd name="connsiteX2" fmla="*/ 3075703 w 3075703"/>
                <a:gd name="connsiteY2" fmla="*/ 2115221 h 3674558"/>
                <a:gd name="connsiteX3" fmla="*/ 2085450 w 3075703"/>
                <a:gd name="connsiteY3" fmla="*/ 3294549 h 3674558"/>
                <a:gd name="connsiteX4" fmla="*/ 443988 w 3075703"/>
                <a:gd name="connsiteY4" fmla="*/ 3674558 h 3674558"/>
                <a:gd name="connsiteX5" fmla="*/ 0 w 3075703"/>
                <a:gd name="connsiteY5" fmla="*/ 1913341 h 3674558"/>
                <a:gd name="connsiteX0" fmla="*/ 0 w 3871350"/>
                <a:gd name="connsiteY0" fmla="*/ 1913341 h 3674558"/>
                <a:gd name="connsiteX1" fmla="*/ 1419098 w 3871350"/>
                <a:gd name="connsiteY1" fmla="*/ 0 h 3674558"/>
                <a:gd name="connsiteX2" fmla="*/ 3871350 w 3871350"/>
                <a:gd name="connsiteY2" fmla="*/ 1557080 h 3674558"/>
                <a:gd name="connsiteX3" fmla="*/ 2085450 w 3871350"/>
                <a:gd name="connsiteY3" fmla="*/ 3294549 h 3674558"/>
                <a:gd name="connsiteX4" fmla="*/ 443988 w 3871350"/>
                <a:gd name="connsiteY4" fmla="*/ 3674558 h 3674558"/>
                <a:gd name="connsiteX5" fmla="*/ 0 w 3871350"/>
                <a:gd name="connsiteY5" fmla="*/ 1913341 h 3674558"/>
                <a:gd name="connsiteX0" fmla="*/ 0 w 3728846"/>
                <a:gd name="connsiteY0" fmla="*/ 2020219 h 3674558"/>
                <a:gd name="connsiteX1" fmla="*/ 1276594 w 3728846"/>
                <a:gd name="connsiteY1" fmla="*/ 0 h 3674558"/>
                <a:gd name="connsiteX2" fmla="*/ 3728846 w 3728846"/>
                <a:gd name="connsiteY2" fmla="*/ 1557080 h 3674558"/>
                <a:gd name="connsiteX3" fmla="*/ 1942946 w 3728846"/>
                <a:gd name="connsiteY3" fmla="*/ 3294549 h 3674558"/>
                <a:gd name="connsiteX4" fmla="*/ 301484 w 3728846"/>
                <a:gd name="connsiteY4" fmla="*/ 3674558 h 3674558"/>
                <a:gd name="connsiteX5" fmla="*/ 0 w 3728846"/>
                <a:gd name="connsiteY5" fmla="*/ 2020219 h 3674558"/>
                <a:gd name="connsiteX0" fmla="*/ 0 w 3728846"/>
                <a:gd name="connsiteY0" fmla="*/ 2020219 h 3674558"/>
                <a:gd name="connsiteX1" fmla="*/ 1276594 w 3728846"/>
                <a:gd name="connsiteY1" fmla="*/ 0 h 3674558"/>
                <a:gd name="connsiteX2" fmla="*/ 3728846 w 3728846"/>
                <a:gd name="connsiteY2" fmla="*/ 1557080 h 3674558"/>
                <a:gd name="connsiteX3" fmla="*/ 2132952 w 3728846"/>
                <a:gd name="connsiteY3" fmla="*/ 3615183 h 3674558"/>
                <a:gd name="connsiteX4" fmla="*/ 301484 w 3728846"/>
                <a:gd name="connsiteY4" fmla="*/ 3674558 h 3674558"/>
                <a:gd name="connsiteX5" fmla="*/ 0 w 3728846"/>
                <a:gd name="connsiteY5" fmla="*/ 2020219 h 3674558"/>
                <a:gd name="connsiteX0" fmla="*/ 0 w 3728846"/>
                <a:gd name="connsiteY0" fmla="*/ 2020219 h 3876440"/>
                <a:gd name="connsiteX1" fmla="*/ 1276594 w 3728846"/>
                <a:gd name="connsiteY1" fmla="*/ 0 h 3876440"/>
                <a:gd name="connsiteX2" fmla="*/ 3728846 w 3728846"/>
                <a:gd name="connsiteY2" fmla="*/ 1557080 h 3876440"/>
                <a:gd name="connsiteX3" fmla="*/ 2370458 w 3728846"/>
                <a:gd name="connsiteY3" fmla="*/ 3876440 h 3876440"/>
                <a:gd name="connsiteX4" fmla="*/ 301484 w 3728846"/>
                <a:gd name="connsiteY4" fmla="*/ 3674558 h 3876440"/>
                <a:gd name="connsiteX5" fmla="*/ 0 w 3728846"/>
                <a:gd name="connsiteY5" fmla="*/ 2020219 h 3876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28846" h="3876440">
                  <a:moveTo>
                    <a:pt x="0" y="2020219"/>
                  </a:moveTo>
                  <a:lnTo>
                    <a:pt x="1276594" y="0"/>
                  </a:lnTo>
                  <a:lnTo>
                    <a:pt x="3728846" y="1557080"/>
                  </a:lnTo>
                  <a:lnTo>
                    <a:pt x="2370458" y="3876440"/>
                  </a:lnTo>
                  <a:lnTo>
                    <a:pt x="301484" y="3674558"/>
                  </a:lnTo>
                  <a:lnTo>
                    <a:pt x="0" y="2020219"/>
                  </a:lnTo>
                  <a:close/>
                </a:path>
              </a:pathLst>
            </a:custGeom>
            <a:noFill/>
            <a:ln w="6350">
              <a:solidFill>
                <a:srgbClr val="C00000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 rot="18105192">
              <a:off x="4107780" y="2119817"/>
              <a:ext cx="102957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>
                  <a:solidFill>
                    <a:srgbClr val="ED7D31">
                      <a:lumMod val="75000"/>
                    </a:srgbClr>
                  </a:solidFill>
                </a:rPr>
                <a:t>System B</a:t>
              </a:r>
            </a:p>
          </p:txBody>
        </p:sp>
      </p:grpSp>
      <p:sp>
        <p:nvSpPr>
          <p:cNvPr id="51" name="TextBox 50"/>
          <p:cNvSpPr txBox="1"/>
          <p:nvPr/>
        </p:nvSpPr>
        <p:spPr>
          <a:xfrm>
            <a:off x="246173" y="4470488"/>
            <a:ext cx="2617320" cy="175432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softEdge rad="31750"/>
          </a:effectLst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70AD47">
                    <a:lumMod val="75000"/>
                  </a:srgbClr>
                </a:solidFill>
              </a:rPr>
              <a:t>EXTERNAL FACTORS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70AD47">
                    <a:lumMod val="75000"/>
                  </a:srgbClr>
                </a:solidFill>
              </a:rPr>
              <a:t>markets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70AD47">
                    <a:lumMod val="75000"/>
                  </a:srgbClr>
                </a:solidFill>
              </a:rPr>
              <a:t>policy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70AD47">
                    <a:lumMod val="75000"/>
                  </a:srgbClr>
                </a:solidFill>
              </a:rPr>
              <a:t>infrastructure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70AD47">
                    <a:lumMod val="75000"/>
                  </a:srgbClr>
                </a:solidFill>
              </a:rPr>
              <a:t>farmer preference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70AD47">
                    <a:lumMod val="75000"/>
                  </a:srgbClr>
                </a:solidFill>
              </a:rPr>
              <a:t>development priorities</a:t>
            </a:r>
          </a:p>
        </p:txBody>
      </p:sp>
      <p:grpSp>
        <p:nvGrpSpPr>
          <p:cNvPr id="53" name="Group 52"/>
          <p:cNvGrpSpPr/>
          <p:nvPr/>
        </p:nvGrpSpPr>
        <p:grpSpPr>
          <a:xfrm>
            <a:off x="1591295" y="177485"/>
            <a:ext cx="11728844" cy="6693949"/>
            <a:chOff x="1591295" y="177485"/>
            <a:chExt cx="11728844" cy="6693949"/>
          </a:xfrm>
        </p:grpSpPr>
        <p:grpSp>
          <p:nvGrpSpPr>
            <p:cNvPr id="50" name="Group 49"/>
            <p:cNvGrpSpPr/>
            <p:nvPr/>
          </p:nvGrpSpPr>
          <p:grpSpPr>
            <a:xfrm>
              <a:off x="1591295" y="177485"/>
              <a:ext cx="11728844" cy="6693949"/>
              <a:chOff x="368157" y="260610"/>
              <a:chExt cx="11728844" cy="6693949"/>
            </a:xfrm>
          </p:grpSpPr>
          <p:grpSp>
            <p:nvGrpSpPr>
              <p:cNvPr id="22" name="Group 21"/>
              <p:cNvGrpSpPr/>
              <p:nvPr/>
            </p:nvGrpSpPr>
            <p:grpSpPr>
              <a:xfrm>
                <a:off x="2740588" y="695042"/>
                <a:ext cx="5444120" cy="5155526"/>
                <a:chOff x="2315694" y="570015"/>
                <a:chExt cx="6293908" cy="5960267"/>
              </a:xfrm>
            </p:grpSpPr>
            <p:cxnSp>
              <p:nvCxnSpPr>
                <p:cNvPr id="9" name="Straight Connector 8"/>
                <p:cNvCxnSpPr>
                  <a:stCxn id="7" idx="1"/>
                </p:cNvCxnSpPr>
                <p:nvPr/>
              </p:nvCxnSpPr>
              <p:spPr>
                <a:xfrm flipH="1">
                  <a:off x="5462648" y="570015"/>
                  <a:ext cx="17813" cy="3194463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50000"/>
                    </a:schemeClr>
                  </a:solidFill>
                  <a:headEnd type="stealth" w="lg" len="lg"/>
                  <a:tailEnd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Straight Connector 9"/>
                <p:cNvCxnSpPr>
                  <a:stCxn id="7" idx="2"/>
                </p:cNvCxnSpPr>
                <p:nvPr/>
              </p:nvCxnSpPr>
              <p:spPr>
                <a:xfrm flipH="1">
                  <a:off x="5480461" y="2846634"/>
                  <a:ext cx="3129141" cy="917844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50000"/>
                    </a:schemeClr>
                  </a:solidFill>
                  <a:head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Straight Connector 12"/>
                <p:cNvCxnSpPr>
                  <a:stCxn id="7" idx="0"/>
                </p:cNvCxnSpPr>
                <p:nvPr/>
              </p:nvCxnSpPr>
              <p:spPr>
                <a:xfrm>
                  <a:off x="2315694" y="3001013"/>
                  <a:ext cx="3155860" cy="763465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50000"/>
                    </a:schemeClr>
                  </a:solidFill>
                  <a:head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Straight Connector 15"/>
                <p:cNvCxnSpPr>
                  <a:stCxn id="7" idx="4"/>
                </p:cNvCxnSpPr>
                <p:nvPr/>
              </p:nvCxnSpPr>
              <p:spPr>
                <a:xfrm flipV="1">
                  <a:off x="3546545" y="3764478"/>
                  <a:ext cx="1925009" cy="2765804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50000"/>
                    </a:schemeClr>
                  </a:solidFill>
                  <a:head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Straight Connector 18"/>
                <p:cNvCxnSpPr>
                  <a:stCxn id="7" idx="3"/>
                </p:cNvCxnSpPr>
                <p:nvPr/>
              </p:nvCxnSpPr>
              <p:spPr>
                <a:xfrm flipH="1" flipV="1">
                  <a:off x="5471554" y="3764478"/>
                  <a:ext cx="1942823" cy="2765804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50000"/>
                    </a:schemeClr>
                  </a:solidFill>
                  <a:head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9" name="Group 48"/>
              <p:cNvGrpSpPr/>
              <p:nvPr/>
            </p:nvGrpSpPr>
            <p:grpSpPr>
              <a:xfrm>
                <a:off x="368157" y="260610"/>
                <a:ext cx="11728844" cy="6693949"/>
                <a:chOff x="368157" y="260610"/>
                <a:chExt cx="11728844" cy="6693949"/>
              </a:xfrm>
            </p:grpSpPr>
            <p:sp>
              <p:nvSpPr>
                <p:cNvPr id="33" name="TextBox 32"/>
                <p:cNvSpPr txBox="1"/>
                <p:nvPr/>
              </p:nvSpPr>
              <p:spPr>
                <a:xfrm>
                  <a:off x="4477501" y="260610"/>
                  <a:ext cx="1946047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2400" b="1" dirty="0">
                      <a:solidFill>
                        <a:srgbClr val="5B9BD5">
                          <a:lumMod val="50000"/>
                        </a:srgbClr>
                      </a:solidFill>
                    </a:rPr>
                    <a:t>1) </a:t>
                  </a:r>
                  <a:r>
                    <a:rPr lang="en-US" sz="2400" b="1" u="sng" dirty="0">
                      <a:solidFill>
                        <a:srgbClr val="5B9BD5">
                          <a:lumMod val="50000"/>
                        </a:srgbClr>
                      </a:solidFill>
                    </a:rPr>
                    <a:t>ECONOMIC</a:t>
                  </a:r>
                </a:p>
              </p:txBody>
            </p:sp>
            <p:sp>
              <p:nvSpPr>
                <p:cNvPr id="34" name="TextBox 33"/>
                <p:cNvSpPr txBox="1"/>
                <p:nvPr/>
              </p:nvSpPr>
              <p:spPr>
                <a:xfrm>
                  <a:off x="8184705" y="2416842"/>
                  <a:ext cx="2005677" cy="129266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400" b="1" dirty="0">
                      <a:solidFill>
                        <a:srgbClr val="5B9BD5">
                          <a:lumMod val="50000"/>
                        </a:srgbClr>
                      </a:solidFill>
                    </a:rPr>
                    <a:t>2) </a:t>
                  </a:r>
                  <a:r>
                    <a:rPr lang="en-US" sz="2400" b="1" u="sng" dirty="0">
                      <a:solidFill>
                        <a:srgbClr val="5B9BD5">
                          <a:lumMod val="50000"/>
                        </a:srgbClr>
                      </a:solidFill>
                    </a:rPr>
                    <a:t>HUMAN</a:t>
                  </a:r>
                </a:p>
                <a:p>
                  <a:pPr marL="800100" lvl="1" indent="-342900">
                    <a:buFont typeface="Arial" panose="020B0604020202020204" pitchFamily="34" charset="0"/>
                    <a:buChar char="•"/>
                  </a:pPr>
                  <a:r>
                    <a:rPr lang="en-US" dirty="0">
                      <a:solidFill>
                        <a:srgbClr val="5B9BD5">
                          <a:lumMod val="50000"/>
                        </a:srgbClr>
                      </a:solidFill>
                    </a:rPr>
                    <a:t>education</a:t>
                  </a:r>
                </a:p>
                <a:p>
                  <a:pPr marL="800100" lvl="1" indent="-342900">
                    <a:buFont typeface="Arial" panose="020B0604020202020204" pitchFamily="34" charset="0"/>
                    <a:buChar char="•"/>
                  </a:pPr>
                  <a:r>
                    <a:rPr lang="en-US" dirty="0">
                      <a:solidFill>
                        <a:srgbClr val="5B9BD5">
                          <a:lumMod val="50000"/>
                        </a:srgbClr>
                      </a:solidFill>
                    </a:rPr>
                    <a:t>health</a:t>
                  </a:r>
                </a:p>
                <a:p>
                  <a:pPr marL="800100" lvl="1" indent="-342900">
                    <a:buFont typeface="Arial" panose="020B0604020202020204" pitchFamily="34" charset="0"/>
                    <a:buChar char="•"/>
                  </a:pPr>
                  <a:r>
                    <a:rPr lang="en-US" dirty="0">
                      <a:solidFill>
                        <a:srgbClr val="5B9BD5">
                          <a:lumMod val="50000"/>
                        </a:srgbClr>
                      </a:solidFill>
                    </a:rPr>
                    <a:t>nutrition</a:t>
                  </a:r>
                </a:p>
              </p:txBody>
            </p:sp>
            <p:sp>
              <p:nvSpPr>
                <p:cNvPr id="35" name="TextBox 34"/>
                <p:cNvSpPr txBox="1"/>
                <p:nvPr/>
              </p:nvSpPr>
              <p:spPr>
                <a:xfrm>
                  <a:off x="5710824" y="5782168"/>
                  <a:ext cx="2768771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2400" b="1" dirty="0">
                      <a:solidFill>
                        <a:srgbClr val="5B9BD5">
                          <a:lumMod val="50000"/>
                        </a:srgbClr>
                      </a:solidFill>
                    </a:rPr>
                    <a:t>3) </a:t>
                  </a:r>
                  <a:r>
                    <a:rPr lang="en-US" sz="2400" b="1" u="sng" dirty="0">
                      <a:solidFill>
                        <a:srgbClr val="5B9BD5">
                          <a:lumMod val="50000"/>
                        </a:srgbClr>
                      </a:solidFill>
                    </a:rPr>
                    <a:t>ENVIRONMENTAL</a:t>
                  </a:r>
                </a:p>
              </p:txBody>
            </p:sp>
            <p:sp>
              <p:nvSpPr>
                <p:cNvPr id="36" name="TextBox 35"/>
                <p:cNvSpPr txBox="1"/>
                <p:nvPr/>
              </p:nvSpPr>
              <p:spPr>
                <a:xfrm>
                  <a:off x="2445943" y="5633887"/>
                  <a:ext cx="1420582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2400" b="1" dirty="0">
                      <a:solidFill>
                        <a:srgbClr val="5B9BD5">
                          <a:lumMod val="50000"/>
                        </a:srgbClr>
                      </a:solidFill>
                    </a:rPr>
                    <a:t>4) </a:t>
                  </a:r>
                  <a:r>
                    <a:rPr lang="en-US" sz="2400" b="1" u="sng" dirty="0">
                      <a:solidFill>
                        <a:srgbClr val="5B9BD5">
                          <a:lumMod val="50000"/>
                        </a:srgbClr>
                      </a:solidFill>
                    </a:rPr>
                    <a:t>SOCIAL</a:t>
                  </a:r>
                </a:p>
              </p:txBody>
            </p:sp>
            <p:sp>
              <p:nvSpPr>
                <p:cNvPr id="37" name="TextBox 36"/>
                <p:cNvSpPr txBox="1"/>
                <p:nvPr/>
              </p:nvSpPr>
              <p:spPr>
                <a:xfrm>
                  <a:off x="368157" y="2517335"/>
                  <a:ext cx="2432522" cy="129266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US" sz="2400" b="1" dirty="0">
                      <a:solidFill>
                        <a:srgbClr val="5B9BD5">
                          <a:lumMod val="50000"/>
                        </a:srgbClr>
                      </a:solidFill>
                    </a:rPr>
                    <a:t>5) </a:t>
                  </a:r>
                  <a:r>
                    <a:rPr lang="en-US" sz="2400" b="1" u="sng" dirty="0">
                      <a:solidFill>
                        <a:srgbClr val="5B9BD5">
                          <a:lumMod val="50000"/>
                        </a:srgbClr>
                      </a:solidFill>
                    </a:rPr>
                    <a:t>PRODUCTIVITY</a:t>
                  </a:r>
                </a:p>
                <a:p>
                  <a:pPr marL="800100" lvl="1" indent="-342900">
                    <a:buFont typeface="Arial" panose="020B0604020202020204" pitchFamily="34" charset="0"/>
                    <a:buChar char="•"/>
                  </a:pPr>
                  <a:r>
                    <a:rPr lang="en-US" dirty="0">
                      <a:solidFill>
                        <a:srgbClr val="5B9BD5">
                          <a:lumMod val="50000"/>
                        </a:srgbClr>
                      </a:solidFill>
                    </a:rPr>
                    <a:t>yield</a:t>
                  </a:r>
                </a:p>
                <a:p>
                  <a:pPr marL="800100" lvl="1" indent="-342900">
                    <a:buFont typeface="Arial" panose="020B0604020202020204" pitchFamily="34" charset="0"/>
                    <a:buChar char="•"/>
                  </a:pPr>
                  <a:r>
                    <a:rPr lang="en-US" dirty="0">
                      <a:solidFill>
                        <a:srgbClr val="5B9BD5">
                          <a:lumMod val="50000"/>
                        </a:srgbClr>
                      </a:solidFill>
                    </a:rPr>
                    <a:t>total factor productivity</a:t>
                  </a:r>
                </a:p>
              </p:txBody>
            </p:sp>
            <p:sp>
              <p:nvSpPr>
                <p:cNvPr id="42" name="Rectangle 41"/>
                <p:cNvSpPr/>
                <p:nvPr/>
              </p:nvSpPr>
              <p:spPr>
                <a:xfrm>
                  <a:off x="8378671" y="5754230"/>
                  <a:ext cx="3718330" cy="1200329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marL="342900" indent="-342900">
                    <a:buFont typeface="Arial" panose="020B0604020202020204" pitchFamily="34" charset="0"/>
                    <a:buChar char="•"/>
                  </a:pPr>
                  <a:r>
                    <a:rPr lang="en-US" dirty="0">
                      <a:solidFill>
                        <a:srgbClr val="5B9BD5">
                          <a:lumMod val="50000"/>
                        </a:srgbClr>
                      </a:solidFill>
                    </a:rPr>
                    <a:t>soil C input</a:t>
                  </a:r>
                </a:p>
                <a:p>
                  <a:pPr marL="342900" indent="-342900">
                    <a:buFont typeface="Arial" panose="020B0604020202020204" pitchFamily="34" charset="0"/>
                    <a:buChar char="•"/>
                  </a:pPr>
                  <a:r>
                    <a:rPr lang="en-US" dirty="0">
                      <a:solidFill>
                        <a:srgbClr val="5B9BD5">
                          <a:lumMod val="50000"/>
                        </a:srgbClr>
                      </a:solidFill>
                    </a:rPr>
                    <a:t>erosion</a:t>
                  </a:r>
                </a:p>
                <a:p>
                  <a:pPr marL="342900" indent="-342900">
                    <a:buFont typeface="Arial" panose="020B0604020202020204" pitchFamily="34" charset="0"/>
                    <a:buChar char="•"/>
                  </a:pPr>
                  <a:r>
                    <a:rPr lang="en-US" dirty="0">
                      <a:solidFill>
                        <a:srgbClr val="5B9BD5">
                          <a:lumMod val="50000"/>
                        </a:srgbClr>
                      </a:solidFill>
                    </a:rPr>
                    <a:t>water use efficiency</a:t>
                  </a:r>
                </a:p>
                <a:p>
                  <a:pPr marL="342900" indent="-342900">
                    <a:buFont typeface="Arial" panose="020B0604020202020204" pitchFamily="34" charset="0"/>
                    <a:buChar char="•"/>
                  </a:pPr>
                  <a:r>
                    <a:rPr lang="en-US" dirty="0">
                      <a:solidFill>
                        <a:srgbClr val="5B9BD5">
                          <a:lumMod val="50000"/>
                        </a:srgbClr>
                      </a:solidFill>
                    </a:rPr>
                    <a:t>on/off-farm vegetation</a:t>
                  </a:r>
                </a:p>
              </p:txBody>
            </p:sp>
            <p:sp>
              <p:nvSpPr>
                <p:cNvPr id="43" name="Rectangle 42"/>
                <p:cNvSpPr/>
                <p:nvPr/>
              </p:nvSpPr>
              <p:spPr>
                <a:xfrm>
                  <a:off x="3114989" y="5989094"/>
                  <a:ext cx="2833303" cy="92333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marL="342900" indent="-342900">
                    <a:buFont typeface="Arial" panose="020B0604020202020204" pitchFamily="34" charset="0"/>
                    <a:buChar char="•"/>
                  </a:pPr>
                  <a:r>
                    <a:rPr lang="en-US" dirty="0">
                      <a:solidFill>
                        <a:srgbClr val="5B9BD5">
                          <a:lumMod val="50000"/>
                        </a:srgbClr>
                      </a:solidFill>
                    </a:rPr>
                    <a:t>farmer groups</a:t>
                  </a:r>
                </a:p>
                <a:p>
                  <a:pPr marL="342900" indent="-342900">
                    <a:buFont typeface="Arial" panose="020B0604020202020204" pitchFamily="34" charset="0"/>
                    <a:buChar char="•"/>
                  </a:pPr>
                  <a:r>
                    <a:rPr lang="en-US" dirty="0">
                      <a:solidFill>
                        <a:srgbClr val="5B9BD5">
                          <a:lumMod val="50000"/>
                        </a:srgbClr>
                      </a:solidFill>
                    </a:rPr>
                    <a:t>social capital</a:t>
                  </a:r>
                </a:p>
                <a:p>
                  <a:pPr marL="342900" indent="-342900">
                    <a:buFont typeface="Arial" panose="020B0604020202020204" pitchFamily="34" charset="0"/>
                    <a:buChar char="•"/>
                  </a:pPr>
                  <a:r>
                    <a:rPr lang="en-US" dirty="0">
                      <a:solidFill>
                        <a:srgbClr val="5B9BD5">
                          <a:lumMod val="50000"/>
                        </a:srgbClr>
                      </a:solidFill>
                    </a:rPr>
                    <a:t>gender equity</a:t>
                  </a:r>
                </a:p>
              </p:txBody>
            </p:sp>
            <p:sp>
              <p:nvSpPr>
                <p:cNvPr id="44" name="Rectangle 43"/>
                <p:cNvSpPr/>
                <p:nvPr/>
              </p:nvSpPr>
              <p:spPr>
                <a:xfrm>
                  <a:off x="6369520" y="316669"/>
                  <a:ext cx="1532794" cy="646331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marL="342900" indent="-342900">
                    <a:buFont typeface="Arial" panose="020B0604020202020204" pitchFamily="34" charset="0"/>
                    <a:buChar char="•"/>
                  </a:pPr>
                  <a:r>
                    <a:rPr lang="en-US" dirty="0">
                      <a:solidFill>
                        <a:srgbClr val="5B9BD5">
                          <a:lumMod val="50000"/>
                        </a:srgbClr>
                      </a:solidFill>
                    </a:rPr>
                    <a:t>income</a:t>
                  </a:r>
                </a:p>
                <a:p>
                  <a:pPr marL="342900" indent="-342900">
                    <a:buFont typeface="Arial" panose="020B0604020202020204" pitchFamily="34" charset="0"/>
                    <a:buChar char="•"/>
                  </a:pPr>
                  <a:r>
                    <a:rPr lang="en-US" dirty="0">
                      <a:solidFill>
                        <a:srgbClr val="5B9BD5">
                          <a:lumMod val="50000"/>
                        </a:srgbClr>
                      </a:solidFill>
                    </a:rPr>
                    <a:t>poverty</a:t>
                  </a:r>
                </a:p>
              </p:txBody>
            </p:sp>
          </p:grpSp>
        </p:grpSp>
        <p:sp>
          <p:nvSpPr>
            <p:cNvPr id="52" name="Oval 51"/>
            <p:cNvSpPr/>
            <p:nvPr/>
          </p:nvSpPr>
          <p:spPr>
            <a:xfrm>
              <a:off x="6614536" y="3303821"/>
              <a:ext cx="130650" cy="130650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9430917" y="669702"/>
            <a:ext cx="30342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From Sustainable Intensification Workshop, Accra, July 2013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930966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379" y="106878"/>
            <a:ext cx="86808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ED7D31">
                    <a:lumMod val="75000"/>
                  </a:srgbClr>
                </a:solidFill>
              </a:rPr>
              <a:t>What makes a system “sustainable”?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1363352" y="1236476"/>
            <a:ext cx="8267534" cy="4916921"/>
            <a:chOff x="1363352" y="1236476"/>
            <a:chExt cx="8267534" cy="4916921"/>
          </a:xfrm>
        </p:grpSpPr>
        <p:cxnSp>
          <p:nvCxnSpPr>
            <p:cNvPr id="4" name="Straight Connector 3"/>
            <p:cNvCxnSpPr/>
            <p:nvPr/>
          </p:nvCxnSpPr>
          <p:spPr>
            <a:xfrm>
              <a:off x="1363352" y="1236476"/>
              <a:ext cx="1982" cy="4891192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 flipH="1" flipV="1">
              <a:off x="1363352" y="6127668"/>
              <a:ext cx="8267534" cy="25729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10"/>
          <p:cNvSpPr txBox="1"/>
          <p:nvPr/>
        </p:nvSpPr>
        <p:spPr>
          <a:xfrm>
            <a:off x="5214028" y="6153397"/>
            <a:ext cx="6046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5B9BD5">
                    <a:lumMod val="50000"/>
                  </a:srgbClr>
                </a:solidFill>
              </a:rPr>
              <a:t>Time</a:t>
            </a:r>
          </a:p>
        </p:txBody>
      </p:sp>
      <p:sp>
        <p:nvSpPr>
          <p:cNvPr id="12" name="TextBox 11"/>
          <p:cNvSpPr txBox="1"/>
          <p:nvPr/>
        </p:nvSpPr>
        <p:spPr>
          <a:xfrm rot="16200000">
            <a:off x="-1157647" y="3430394"/>
            <a:ext cx="47034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5B9BD5">
                    <a:lumMod val="50000"/>
                  </a:srgbClr>
                </a:solidFill>
              </a:rPr>
              <a:t>Sustainability</a:t>
            </a:r>
            <a:r>
              <a:rPr lang="en-US" sz="1600" i="1" dirty="0">
                <a:solidFill>
                  <a:srgbClr val="5B9BD5">
                    <a:lumMod val="50000"/>
                  </a:srgbClr>
                </a:solidFill>
              </a:rPr>
              <a:t> (aggregate or domain-specific measure)</a:t>
            </a:r>
          </a:p>
        </p:txBody>
      </p:sp>
      <p:sp>
        <p:nvSpPr>
          <p:cNvPr id="24" name="Freeform 23"/>
          <p:cNvSpPr/>
          <p:nvPr/>
        </p:nvSpPr>
        <p:spPr>
          <a:xfrm>
            <a:off x="1413164" y="3782847"/>
            <a:ext cx="8205849" cy="1929184"/>
          </a:xfrm>
          <a:custGeom>
            <a:avLst/>
            <a:gdLst>
              <a:gd name="connsiteX0" fmla="*/ 0 w 8205849"/>
              <a:gd name="connsiteY0" fmla="*/ 1929184 h 1929184"/>
              <a:gd name="connsiteX1" fmla="*/ 2101932 w 8205849"/>
              <a:gd name="connsiteY1" fmla="*/ 1572924 h 1929184"/>
              <a:gd name="connsiteX2" fmla="*/ 3693226 w 8205849"/>
              <a:gd name="connsiteY2" fmla="*/ 195387 h 1929184"/>
              <a:gd name="connsiteX3" fmla="*/ 8205849 w 8205849"/>
              <a:gd name="connsiteY3" fmla="*/ 41008 h 19291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205849" h="1929184">
                <a:moveTo>
                  <a:pt x="0" y="1929184"/>
                </a:moveTo>
                <a:cubicBezTo>
                  <a:pt x="743197" y="1895537"/>
                  <a:pt x="1486394" y="1861890"/>
                  <a:pt x="2101932" y="1572924"/>
                </a:cubicBezTo>
                <a:cubicBezTo>
                  <a:pt x="2717470" y="1283958"/>
                  <a:pt x="2675907" y="450706"/>
                  <a:pt x="3693226" y="195387"/>
                </a:cubicBezTo>
                <a:cubicBezTo>
                  <a:pt x="4710545" y="-59932"/>
                  <a:pt x="6458197" y="-9462"/>
                  <a:pt x="8205849" y="41008"/>
                </a:cubicBezTo>
              </a:path>
            </a:pathLst>
          </a:custGeom>
          <a:noFill/>
          <a:ln w="190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5" name="Freeform 24"/>
          <p:cNvSpPr/>
          <p:nvPr/>
        </p:nvSpPr>
        <p:spPr>
          <a:xfrm>
            <a:off x="1448789" y="2184923"/>
            <a:ext cx="8170223" cy="3401752"/>
          </a:xfrm>
          <a:custGeom>
            <a:avLst/>
            <a:gdLst>
              <a:gd name="connsiteX0" fmla="*/ 0 w 8087096"/>
              <a:gd name="connsiteY0" fmla="*/ 3348981 h 3401752"/>
              <a:gd name="connsiteX1" fmla="*/ 2030680 w 8087096"/>
              <a:gd name="connsiteY1" fmla="*/ 3004596 h 3401752"/>
              <a:gd name="connsiteX2" fmla="*/ 3550722 w 8087096"/>
              <a:gd name="connsiteY2" fmla="*/ 403900 h 3401752"/>
              <a:gd name="connsiteX3" fmla="*/ 8087096 w 8087096"/>
              <a:gd name="connsiteY3" fmla="*/ 47640 h 34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87096" h="3401752">
                <a:moveTo>
                  <a:pt x="0" y="3348981"/>
                </a:moveTo>
                <a:cubicBezTo>
                  <a:pt x="719446" y="3422212"/>
                  <a:pt x="1438893" y="3495443"/>
                  <a:pt x="2030680" y="3004596"/>
                </a:cubicBezTo>
                <a:cubicBezTo>
                  <a:pt x="2622467" y="2513749"/>
                  <a:pt x="2541319" y="896726"/>
                  <a:pt x="3550722" y="403900"/>
                </a:cubicBezTo>
                <a:cubicBezTo>
                  <a:pt x="4560125" y="-88926"/>
                  <a:pt x="6323610" y="-20643"/>
                  <a:pt x="8087096" y="47640"/>
                </a:cubicBezTo>
              </a:path>
            </a:pathLst>
          </a:custGeom>
          <a:noFill/>
          <a:ln>
            <a:solidFill>
              <a:schemeClr val="accent6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>
            <a:off x="1448789" y="3171418"/>
            <a:ext cx="8182097" cy="0"/>
          </a:xfrm>
          <a:prstGeom prst="line">
            <a:avLst/>
          </a:prstGeom>
          <a:ln w="19050">
            <a:solidFill>
              <a:schemeClr val="accent2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7596774" y="3148189"/>
            <a:ext cx="21175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>
                <a:solidFill>
                  <a:srgbClr val="ED7D31">
                    <a:lumMod val="75000"/>
                  </a:srgbClr>
                </a:solidFill>
              </a:rPr>
              <a:t>sustainability threshold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9666841" y="3640346"/>
            <a:ext cx="10210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70AD47">
                    <a:lumMod val="60000"/>
                    <a:lumOff val="40000"/>
                  </a:srgbClr>
                </a:solidFill>
              </a:rPr>
              <a:t>System 1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9664866" y="2082701"/>
            <a:ext cx="10210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70AD47">
                    <a:lumMod val="75000"/>
                  </a:srgbClr>
                </a:solidFill>
              </a:rPr>
              <a:t>System 2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430917" y="669702"/>
            <a:ext cx="30342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From Sustainable Intensification Workshop, Accra, July 2013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78823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2184" t="17063" r="8924" b="3968"/>
          <a:stretch/>
        </p:blipFill>
        <p:spPr>
          <a:xfrm>
            <a:off x="189358" y="348343"/>
            <a:ext cx="11567214" cy="6509657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91886" y="609600"/>
            <a:ext cx="1988457" cy="6531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7543800" y="825500"/>
            <a:ext cx="3416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Snapp</a:t>
            </a:r>
            <a:r>
              <a:rPr lang="en-US" dirty="0" smtClean="0"/>
              <a:t> et al. 2010. PNAS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56828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6311" t="20586" r="9395" b="7391"/>
          <a:stretch/>
        </p:blipFill>
        <p:spPr>
          <a:xfrm>
            <a:off x="232231" y="674773"/>
            <a:ext cx="10918369" cy="595100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033485" y="6023427"/>
            <a:ext cx="84473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Land use and ecosystem services</a:t>
            </a:r>
            <a:endParaRPr lang="en-US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332017" y="305441"/>
            <a:ext cx="330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Foley et al. 2005. Science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3788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132</Words>
  <Application>Microsoft Office PowerPoint</Application>
  <PresentationFormat>Widescreen</PresentationFormat>
  <Paragraphs>43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Wingdings</vt:lpstr>
      <vt:lpstr>Office Theme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Microsoft account</cp:lastModifiedBy>
  <cp:revision>8</cp:revision>
  <dcterms:created xsi:type="dcterms:W3CDTF">2013-07-17T14:57:31Z</dcterms:created>
  <dcterms:modified xsi:type="dcterms:W3CDTF">2013-07-17T16:44:14Z</dcterms:modified>
</cp:coreProperties>
</file>